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59" r:id="rId6"/>
    <p:sldId id="263" r:id="rId7"/>
    <p:sldId id="262" r:id="rId8"/>
    <p:sldId id="261" r:id="rId9"/>
    <p:sldId id="260" r:id="rId10"/>
    <p:sldId id="265" r:id="rId11"/>
    <p:sldId id="264" r:id="rId12"/>
    <p:sldId id="269" r:id="rId13"/>
    <p:sldId id="270" r:id="rId14"/>
    <p:sldId id="266" r:id="rId15"/>
    <p:sldId id="268" r:id="rId16"/>
    <p:sldId id="267" r:id="rId17"/>
    <p:sldId id="272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005654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94660"/>
  </p:normalViewPr>
  <p:slideViewPr>
    <p:cSldViewPr>
      <p:cViewPr>
        <p:scale>
          <a:sx n="78" d="100"/>
          <a:sy n="78" d="100"/>
        </p:scale>
        <p:origin x="-1122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48FD-B7F7-4AED-91B6-F9582624DE5C}" type="datetimeFigureOut">
              <a:rPr lang="es-ES" smtClean="0"/>
              <a:pPr/>
              <a:t>11/02/2019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9284-1D70-4666-80BC-6E66DC30A7D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48FD-B7F7-4AED-91B6-F9582624DE5C}" type="datetimeFigureOut">
              <a:rPr lang="es-ES" smtClean="0"/>
              <a:pPr/>
              <a:t>11/02/2019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9284-1D70-4666-80BC-6E66DC30A7D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48FD-B7F7-4AED-91B6-F9582624DE5C}" type="datetimeFigureOut">
              <a:rPr lang="es-ES" smtClean="0"/>
              <a:pPr/>
              <a:t>11/02/2019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9284-1D70-4666-80BC-6E66DC30A7D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48FD-B7F7-4AED-91B6-F9582624DE5C}" type="datetimeFigureOut">
              <a:rPr lang="es-ES" smtClean="0"/>
              <a:pPr/>
              <a:t>11/02/2019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9284-1D70-4666-80BC-6E66DC30A7D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48FD-B7F7-4AED-91B6-F9582624DE5C}" type="datetimeFigureOut">
              <a:rPr lang="es-ES" smtClean="0"/>
              <a:pPr/>
              <a:t>11/02/2019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9284-1D70-4666-80BC-6E66DC30A7D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48FD-B7F7-4AED-91B6-F9582624DE5C}" type="datetimeFigureOut">
              <a:rPr lang="es-ES" smtClean="0"/>
              <a:pPr/>
              <a:t>11/02/2019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9284-1D70-4666-80BC-6E66DC30A7D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48FD-B7F7-4AED-91B6-F9582624DE5C}" type="datetimeFigureOut">
              <a:rPr lang="es-ES" smtClean="0"/>
              <a:pPr/>
              <a:t>11/02/2019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9284-1D70-4666-80BC-6E66DC30A7D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48FD-B7F7-4AED-91B6-F9582624DE5C}" type="datetimeFigureOut">
              <a:rPr lang="es-ES" smtClean="0"/>
              <a:pPr/>
              <a:t>11/02/2019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9284-1D70-4666-80BC-6E66DC30A7D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48FD-B7F7-4AED-91B6-F9582624DE5C}" type="datetimeFigureOut">
              <a:rPr lang="es-ES" smtClean="0"/>
              <a:pPr/>
              <a:t>11/02/2019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9284-1D70-4666-80BC-6E66DC30A7D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48FD-B7F7-4AED-91B6-F9582624DE5C}" type="datetimeFigureOut">
              <a:rPr lang="es-ES" smtClean="0"/>
              <a:pPr/>
              <a:t>11/02/2019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9284-1D70-4666-80BC-6E66DC30A7D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48FD-B7F7-4AED-91B6-F9582624DE5C}" type="datetimeFigureOut">
              <a:rPr lang="es-ES" smtClean="0"/>
              <a:pPr/>
              <a:t>11/02/2019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9284-1D70-4666-80BC-6E66DC30A7D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654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348FD-B7F7-4AED-91B6-F9582624DE5C}" type="datetimeFigureOut">
              <a:rPr lang="es-ES" smtClean="0"/>
              <a:pPr/>
              <a:t>11/02/2019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A9284-1D70-4666-80BC-6E66DC30A7D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643966" cy="12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785786" y="2428868"/>
            <a:ext cx="7500990" cy="1805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s-A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Sistema de Precandidaturas y Candidaturas </a:t>
            </a:r>
          </a:p>
          <a:p>
            <a:pPr marL="0" marR="0" lvl="0" indent="0" algn="ctr" defTabSz="914400" rtl="0" eaLnBrk="1" fontAlgn="base" latinLnBrk="0" hangingPunct="1"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s-A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Elecciones</a:t>
            </a:r>
            <a:r>
              <a:rPr kumimoji="0" lang="es-AR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A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2019</a:t>
            </a:r>
            <a:endParaRPr kumimoji="0" lang="es-E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2531" name="Picture 3" descr="C:\Users\Usuario\Pictures\Copia (2)  de Nueva imagen (2)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928802"/>
            <a:ext cx="8741960" cy="3714776"/>
          </a:xfrm>
          <a:prstGeom prst="rect">
            <a:avLst/>
          </a:prstGeom>
          <a:noFill/>
        </p:spPr>
      </p:pic>
      <p:pic>
        <p:nvPicPr>
          <p:cNvPr id="6" name="Picture 5" descr="C:\Users\Usuario\Pictures\Nueva imagen (2)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571480"/>
            <a:ext cx="4196042" cy="857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643966" cy="12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5842" name="Picture 2" descr="C:\Users\Usuario\Pictures\Copia  de Nueva imagen (2)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643050"/>
            <a:ext cx="8587420" cy="3143272"/>
          </a:xfrm>
          <a:prstGeom prst="rect">
            <a:avLst/>
          </a:prstGeom>
          <a:noFill/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4857760"/>
            <a:ext cx="5313138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643966" cy="12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71612"/>
            <a:ext cx="8858279" cy="4528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643966" cy="12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2000240"/>
            <a:ext cx="906720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643966" cy="12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39" y="1785926"/>
            <a:ext cx="8938862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643966" cy="12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714488"/>
            <a:ext cx="8929718" cy="3849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643966" cy="12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2143116"/>
            <a:ext cx="8862556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643966" cy="12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500034" y="3000372"/>
            <a:ext cx="807249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AR" sz="2000" dirty="0" smtClean="0"/>
              <a:t>Lista </a:t>
            </a:r>
            <a:r>
              <a:rPr lang="es-AR" sz="2000" dirty="0" smtClean="0"/>
              <a:t>en PDF impresa con código QR</a:t>
            </a:r>
            <a:endParaRPr lang="es-ES" sz="2000" dirty="0" smtClean="0"/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AR" sz="2000" dirty="0" smtClean="0"/>
              <a:t>Aceptaciones </a:t>
            </a:r>
            <a:r>
              <a:rPr lang="es-AR" sz="2000" dirty="0" smtClean="0"/>
              <a:t>de cargos</a:t>
            </a:r>
            <a:endParaRPr lang="es-ES" sz="2000" dirty="0" smtClean="0"/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AR" sz="2000" dirty="0" smtClean="0"/>
              <a:t>Documentación </a:t>
            </a:r>
            <a:r>
              <a:rPr lang="es-AR" sz="2000" dirty="0" smtClean="0"/>
              <a:t>que pida el sistema (Ej. Residencia o no figura en padrón)</a:t>
            </a:r>
            <a:endParaRPr lang="es-ES" sz="2000" dirty="0" smtClean="0"/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AR" sz="2000" dirty="0" smtClean="0"/>
              <a:t>Acta </a:t>
            </a:r>
            <a:r>
              <a:rPr lang="es-AR" sz="2000" dirty="0" smtClean="0"/>
              <a:t>de aprobación de la lista de la junta </a:t>
            </a:r>
            <a:r>
              <a:rPr lang="es-AR" sz="2000" dirty="0" smtClean="0"/>
              <a:t>partidaria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 smtClean="0"/>
              <a:t>Fotocopia </a:t>
            </a:r>
            <a:r>
              <a:rPr lang="es-ES" sz="2000" dirty="0" err="1" smtClean="0"/>
              <a:t>dni</a:t>
            </a:r>
            <a:r>
              <a:rPr lang="es-ES" sz="2000" dirty="0" smtClean="0"/>
              <a:t> precandidato</a:t>
            </a:r>
            <a:endParaRPr lang="es-ES" sz="2000" dirty="0"/>
          </a:p>
        </p:txBody>
      </p:sp>
      <p:sp>
        <p:nvSpPr>
          <p:cNvPr id="5" name="4 Rectángulo"/>
          <p:cNvSpPr/>
          <p:nvPr/>
        </p:nvSpPr>
        <p:spPr>
          <a:xfrm>
            <a:off x="357158" y="2143116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400" b="1" dirty="0" smtClean="0"/>
              <a:t>DOCUMENTACIÓN PARA PRESENTAR LISTAS EL TEPER</a:t>
            </a:r>
            <a:endParaRPr lang="es-ES" sz="24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643966" cy="12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714348" y="1643050"/>
            <a:ext cx="750099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ts val="200"/>
              </a:spcBef>
              <a:spcAft>
                <a:spcPts val="200"/>
              </a:spcAft>
            </a:pPr>
            <a:r>
              <a:rPr lang="es-AR" sz="2400" dirty="0" smtClean="0"/>
              <a:t>Comunicar </a:t>
            </a:r>
            <a:r>
              <a:rPr lang="es-AR" sz="2400" dirty="0"/>
              <a:t>el proceso de candidaturas a fin de obtener resultados claros para volcar al Sistema de integración de listas y candidaturas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85720" y="3143248"/>
            <a:ext cx="8501122" cy="3298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200"/>
              </a:spcBef>
              <a:spcAft>
                <a:spcPts val="200"/>
              </a:spcAft>
            </a:pPr>
            <a:r>
              <a:rPr lang="es-AR" sz="2000" dirty="0" smtClean="0"/>
              <a:t>La modalidad de carga de listas de precandidatos de los partidos políticos permitirá:</a:t>
            </a:r>
          </a:p>
          <a:p>
            <a:pPr lvl="0" algn="just">
              <a:spcBef>
                <a:spcPts val="200"/>
              </a:spcBef>
              <a:spcAft>
                <a:spcPts val="200"/>
              </a:spcAft>
              <a:buFontTx/>
              <a:buChar char="-"/>
            </a:pPr>
            <a:r>
              <a:rPr lang="es-AR" sz="2000" dirty="0" smtClean="0"/>
              <a:t>Garantizar fidelidad exacta de que lo que se muestre por sistema sea lo presentando en papel por los partidos políticos.</a:t>
            </a:r>
          </a:p>
          <a:p>
            <a:pPr lvl="0" algn="just">
              <a:spcBef>
                <a:spcPts val="200"/>
              </a:spcBef>
              <a:spcAft>
                <a:spcPts val="200"/>
              </a:spcAft>
              <a:buFontTx/>
              <a:buChar char="-"/>
            </a:pPr>
            <a:r>
              <a:rPr lang="es-AR" sz="2000" dirty="0" smtClean="0"/>
              <a:t>Generará transparencia del proceso en todas sus etapas para todos los actores que participen del sistema según las normativas vigentes.</a:t>
            </a:r>
          </a:p>
          <a:p>
            <a:pPr lvl="0">
              <a:buFontTx/>
              <a:buChar char="-"/>
            </a:pPr>
            <a:r>
              <a:rPr lang="es-AR" sz="2000" dirty="0" smtClean="0"/>
              <a:t>La carga, modificación, baja, subsanaciones,  autorización, validación y oficialización de las listas en sistemas según el rol que le toque a cada usuario.</a:t>
            </a:r>
            <a:endParaRPr lang="es-ES" sz="2000" dirty="0" smtClean="0"/>
          </a:p>
          <a:p>
            <a:pPr lvl="0">
              <a:buFontTx/>
              <a:buChar char="-"/>
            </a:pPr>
            <a:r>
              <a:rPr lang="es-AR" sz="2000" dirty="0" smtClean="0"/>
              <a:t> Gestionar la calidad en cada una de las etapas del proceso, permitiendo diferentes controles y auditorías a través del de sistema.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643966" cy="12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57158" y="1857364"/>
            <a:ext cx="850112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AR" b="1" dirty="0"/>
              <a:t>Tipos y roles de </a:t>
            </a:r>
            <a:r>
              <a:rPr lang="es-AR" b="1" dirty="0" smtClean="0"/>
              <a:t>usuarios</a:t>
            </a:r>
          </a:p>
          <a:p>
            <a:endParaRPr lang="es-AR" b="1" dirty="0"/>
          </a:p>
          <a:p>
            <a:endParaRPr lang="es-ES" b="1" dirty="0"/>
          </a:p>
          <a:p>
            <a:pPr lvl="0"/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357158" y="2357430"/>
            <a:ext cx="835824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b="1" dirty="0"/>
              <a:t>Apoderados</a:t>
            </a:r>
            <a:endParaRPr lang="es-ES" b="1" dirty="0"/>
          </a:p>
          <a:p>
            <a:pPr lvl="0"/>
            <a:r>
              <a:rPr lang="es-AR" dirty="0"/>
              <a:t>Cargar, corregir y finalizar listas de precandidatos del partido.</a:t>
            </a:r>
            <a:endParaRPr lang="es-ES" dirty="0"/>
          </a:p>
          <a:p>
            <a:pPr lvl="0"/>
            <a:r>
              <a:rPr lang="es-AR" dirty="0"/>
              <a:t>Autorizar listas a presentar ante TEPER.</a:t>
            </a:r>
            <a:endParaRPr lang="es-ES" dirty="0"/>
          </a:p>
          <a:p>
            <a:pPr lvl="0"/>
            <a:r>
              <a:rPr lang="es-AR" dirty="0"/>
              <a:t>Consultar, listar, descargar e imprimir listas por diferentes criterios de su partido.</a:t>
            </a:r>
            <a:endParaRPr lang="es-ES" dirty="0"/>
          </a:p>
          <a:p>
            <a:pPr lvl="0"/>
            <a:r>
              <a:rPr lang="es-AR" dirty="0"/>
              <a:t>Realizar correcciones y/o subsanaciones de listas pos autorización o habilitación de un usuario autoridad o técnico.</a:t>
            </a:r>
            <a:endParaRPr lang="es-ES" dirty="0"/>
          </a:p>
          <a:p>
            <a:pPr lvl="0"/>
            <a:r>
              <a:rPr lang="es-AR" dirty="0"/>
              <a:t>Solicitar certificados de precandidatos</a:t>
            </a:r>
            <a:r>
              <a:rPr lang="es-AR" dirty="0" smtClean="0"/>
              <a:t>.</a:t>
            </a:r>
          </a:p>
          <a:p>
            <a:pPr lvl="0"/>
            <a:endParaRPr lang="es-ES" dirty="0"/>
          </a:p>
          <a:p>
            <a:r>
              <a:rPr lang="es-AR" b="1" dirty="0"/>
              <a:t>Colaboradores del partido</a:t>
            </a:r>
            <a:endParaRPr lang="es-ES" b="1" dirty="0"/>
          </a:p>
          <a:p>
            <a:pPr lvl="0"/>
            <a:r>
              <a:rPr lang="es-AR" dirty="0"/>
              <a:t>Cargar, corregir y </a:t>
            </a:r>
            <a:r>
              <a:rPr lang="es-AR" dirty="0" smtClean="0"/>
              <a:t>enviar listas </a:t>
            </a:r>
            <a:r>
              <a:rPr lang="es-AR" dirty="0"/>
              <a:t>de precandidatos del partido cargadas </a:t>
            </a:r>
            <a:r>
              <a:rPr lang="es-AR" dirty="0" smtClean="0"/>
              <a:t>a la autoridad partidaria.</a:t>
            </a:r>
          </a:p>
          <a:p>
            <a:pPr lvl="0"/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5856" y="1844824"/>
            <a:ext cx="4392488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Colaborador</a:t>
            </a:r>
            <a:endParaRPr lang="es-A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620142" y="3356992"/>
            <a:ext cx="4392488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Apoderado</a:t>
            </a:r>
            <a:endParaRPr lang="es-A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39552" y="5049336"/>
            <a:ext cx="5472608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TEPER</a:t>
            </a:r>
            <a:endParaRPr lang="es-AR" sz="3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15" name="14 Conector angular"/>
          <p:cNvCxnSpPr>
            <a:stCxn id="4" idx="3"/>
            <a:endCxn id="6" idx="0"/>
          </p:cNvCxnSpPr>
          <p:nvPr/>
        </p:nvCxnSpPr>
        <p:spPr>
          <a:xfrm>
            <a:off x="4428344" y="2420888"/>
            <a:ext cx="2388042" cy="936104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17 Conector angular"/>
          <p:cNvCxnSpPr>
            <a:stCxn id="6" idx="2"/>
            <a:endCxn id="7" idx="3"/>
          </p:cNvCxnSpPr>
          <p:nvPr/>
        </p:nvCxnSpPr>
        <p:spPr>
          <a:xfrm rot="5400000">
            <a:off x="5856133" y="4665147"/>
            <a:ext cx="1116280" cy="804226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68" y="214289"/>
            <a:ext cx="8643966" cy="12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30338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643966" cy="12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Rectángulo"/>
          <p:cNvSpPr/>
          <p:nvPr/>
        </p:nvSpPr>
        <p:spPr>
          <a:xfrm>
            <a:off x="214282" y="2143116"/>
            <a:ext cx="864399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b="1" dirty="0" smtClean="0"/>
              <a:t>Forma </a:t>
            </a:r>
            <a:r>
              <a:rPr lang="es-AR" b="1" dirty="0"/>
              <a:t>de carga de </a:t>
            </a:r>
            <a:r>
              <a:rPr lang="es-AR" b="1" dirty="0" smtClean="0"/>
              <a:t>precandidatos</a:t>
            </a:r>
          </a:p>
          <a:p>
            <a:endParaRPr lang="es-ES" b="1" dirty="0"/>
          </a:p>
          <a:p>
            <a:r>
              <a:rPr lang="es-AR" dirty="0"/>
              <a:t>El formulario de carga será aquel que dé el acceso a la carga de información a la base de datos a través del aplicativo web habilitado para tal fin</a:t>
            </a:r>
            <a:r>
              <a:rPr lang="es-AR" dirty="0" smtClean="0"/>
              <a:t>.</a:t>
            </a:r>
          </a:p>
          <a:p>
            <a:endParaRPr lang="es-ES" dirty="0"/>
          </a:p>
          <a:p>
            <a:r>
              <a:rPr lang="es-AR" dirty="0"/>
              <a:t>En el proceso de carga intervienen diferentes usuarios y tipos de usuarios, cada uno con tareas bien </a:t>
            </a:r>
            <a:r>
              <a:rPr lang="es-AR" dirty="0" smtClean="0"/>
              <a:t>identificadas.</a:t>
            </a:r>
            <a:endParaRPr lang="es-ES" dirty="0"/>
          </a:p>
          <a:p>
            <a:pPr lvl="0"/>
            <a:endParaRPr lang="es-AR" dirty="0" smtClean="0"/>
          </a:p>
          <a:p>
            <a:pPr lvl="0"/>
            <a:r>
              <a:rPr lang="es-AR" b="1" dirty="0" smtClean="0"/>
              <a:t>Carga </a:t>
            </a:r>
            <a:r>
              <a:rPr lang="es-AR" b="1" dirty="0"/>
              <a:t>por </a:t>
            </a:r>
            <a:r>
              <a:rPr lang="es-AR" b="1" dirty="0" smtClean="0"/>
              <a:t>formulario: </a:t>
            </a:r>
            <a:r>
              <a:rPr lang="es-AR" dirty="0" smtClean="0"/>
              <a:t>más </a:t>
            </a:r>
            <a:r>
              <a:rPr lang="es-AR" dirty="0"/>
              <a:t>rápida para el usuario y casi nulas probabilidades de errores en el armado (con padrón)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643966" cy="12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Rectángulo"/>
          <p:cNvSpPr/>
          <p:nvPr/>
        </p:nvSpPr>
        <p:spPr>
          <a:xfrm>
            <a:off x="500002" y="1714488"/>
            <a:ext cx="835827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b="1" dirty="0"/>
              <a:t>Estados de listas</a:t>
            </a:r>
            <a:endParaRPr lang="es-ES" b="1" dirty="0"/>
          </a:p>
          <a:p>
            <a:endParaRPr lang="es-AR" dirty="0" smtClean="0"/>
          </a:p>
          <a:p>
            <a:r>
              <a:rPr lang="es-AR" dirty="0" smtClean="0"/>
              <a:t>Una </a:t>
            </a:r>
            <a:r>
              <a:rPr lang="es-AR" dirty="0"/>
              <a:t>lista podrá ir avanzando en estado o retrocediendo según el evento que se determine cada usuario participante. </a:t>
            </a:r>
            <a:endParaRPr lang="es-ES" dirty="0"/>
          </a:p>
          <a:p>
            <a:r>
              <a:rPr lang="es-AR" dirty="0"/>
              <a:t>Inicialmente toda lista comienza en estado borrador y puede ser generada por un usuario colaborador del partido o del apoderado</a:t>
            </a:r>
            <a:r>
              <a:rPr lang="es-AR" dirty="0" smtClean="0"/>
              <a:t>.</a:t>
            </a:r>
          </a:p>
          <a:p>
            <a:endParaRPr lang="es-ES" dirty="0"/>
          </a:p>
          <a:p>
            <a:r>
              <a:rPr lang="es-AR" b="1" dirty="0"/>
              <a:t>Los estados de listas son:</a:t>
            </a:r>
            <a:endParaRPr lang="es-ES" b="1" dirty="0"/>
          </a:p>
          <a:p>
            <a:pPr lvl="0"/>
            <a:r>
              <a:rPr lang="es-AR" dirty="0"/>
              <a:t>En borrador.</a:t>
            </a:r>
            <a:endParaRPr lang="es-ES" dirty="0"/>
          </a:p>
          <a:p>
            <a:pPr lvl="0"/>
            <a:r>
              <a:rPr lang="es-AR" dirty="0"/>
              <a:t>Pendiente de aprobación del apoderado.</a:t>
            </a:r>
            <a:endParaRPr lang="es-ES" dirty="0"/>
          </a:p>
          <a:p>
            <a:pPr lvl="0"/>
            <a:r>
              <a:rPr lang="es-AR" dirty="0"/>
              <a:t>Presentada ante TEPER.</a:t>
            </a:r>
            <a:endParaRPr lang="es-ES" dirty="0"/>
          </a:p>
          <a:p>
            <a:pPr lvl="0"/>
            <a:r>
              <a:rPr lang="es-AR" dirty="0"/>
              <a:t>En corrección.</a:t>
            </a:r>
            <a:endParaRPr lang="es-ES" dirty="0"/>
          </a:p>
          <a:p>
            <a:pPr lvl="0"/>
            <a:r>
              <a:rPr lang="es-AR" dirty="0"/>
              <a:t>Rechazada/Impugnada</a:t>
            </a:r>
            <a:endParaRPr lang="es-ES" dirty="0"/>
          </a:p>
          <a:p>
            <a:pPr lvl="0"/>
            <a:r>
              <a:rPr lang="es-AR" dirty="0"/>
              <a:t>Aceptada</a:t>
            </a:r>
            <a:endParaRPr lang="es-ES" dirty="0"/>
          </a:p>
          <a:p>
            <a:pPr lvl="0"/>
            <a:r>
              <a:rPr lang="es-AR" dirty="0"/>
              <a:t>Oficializada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643966" cy="12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Rectángulo"/>
          <p:cNvSpPr/>
          <p:nvPr/>
        </p:nvSpPr>
        <p:spPr>
          <a:xfrm>
            <a:off x="357158" y="1857364"/>
            <a:ext cx="8501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400" b="1" dirty="0"/>
              <a:t>Proceso de carga de </a:t>
            </a:r>
            <a:r>
              <a:rPr lang="es-AR" sz="2400" b="1" dirty="0" smtClean="0"/>
              <a:t>precandidatos</a:t>
            </a:r>
          </a:p>
          <a:p>
            <a:endParaRPr lang="es-ES" sz="2400" b="1" dirty="0"/>
          </a:p>
          <a:p>
            <a:r>
              <a:rPr lang="es-AR" sz="2400" dirty="0"/>
              <a:t>El proceso de carga de precandidatos consiste en la carga de los mismos por parte de los usuarios de partidos políticos y finaliza con la proclamación desde el TEPER.</a:t>
            </a:r>
            <a:endParaRPr lang="es-E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4290"/>
            <a:ext cx="8643966" cy="12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428596" y="1714488"/>
          <a:ext cx="3132998" cy="4643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r:id="rId4" imgW="6031829" imgH="8957206" progId="">
                  <p:embed/>
                </p:oleObj>
              </mc:Choice>
              <mc:Fallback>
                <p:oleObj r:id="rId4" imgW="6031829" imgH="8957206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714488"/>
                        <a:ext cx="3132998" cy="4643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643966" cy="12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643050"/>
            <a:ext cx="7286676" cy="3140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444</Words>
  <Application>Microsoft Office PowerPoint</Application>
  <PresentationFormat>Presentación en pantalla (4:3)</PresentationFormat>
  <Paragraphs>51</Paragraphs>
  <Slides>17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0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Contable</cp:lastModifiedBy>
  <cp:revision>27</cp:revision>
  <dcterms:created xsi:type="dcterms:W3CDTF">2018-12-12T15:08:16Z</dcterms:created>
  <dcterms:modified xsi:type="dcterms:W3CDTF">2019-02-11T19:54:48Z</dcterms:modified>
</cp:coreProperties>
</file>